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57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E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7455-53C5-4307-3AEA-E541295A3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4516E-B4E2-52D5-595B-9852664459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708C7-563A-BCEA-9B59-630079A23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D725A-3522-E4F7-A854-03896E1C0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2898A-1C60-4D9D-724C-A6C13028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4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49F3E-72F0-A94D-4733-1297360EB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444D3C-1597-94F9-E4A3-BE84E414A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8944E-0AC3-5BAD-62D5-DAF7B37A6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3F85E-A1C5-8517-5049-E242C6FBD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BD70C-28C5-D7D3-6B6D-ADB8F7DB0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81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05AA0B-6E76-7800-5594-14C35DDAD2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78F01-56F3-7D63-F303-F1F482F16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FC643-2BA2-5811-A976-EF2384C6E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58680-FBDA-55FE-4C78-3D149FCFD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D756A-1F3A-1918-F0B5-8B018561F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66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28E3C-F769-17A9-63F6-EF5BC037D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DE15C-4A35-C7A4-015E-1AEEE402C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F479F-D36B-6477-C60F-BE3C792B3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22567-E460-A6F7-E470-B7FA2415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9002A-7EE0-2907-B3D7-FB23D38E3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411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661A8-85F0-7F3F-3848-410895E38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003C73-AC48-589A-30BF-547B03D22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6E03A-81AA-E897-1185-3291DEB74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8BC64-10CD-FEA3-5879-3AAC2BF93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D7A4E-4B64-BF99-780A-090D70E1F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1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03CE-536D-9345-ADB6-A91FA216B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136B1-1978-EEE5-2EBE-48BF1FDAB9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7CFED8-1701-0E0B-20EA-9ACE5F5E5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9F885-B491-1C78-1313-1654A2F6D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82C0B7-28B0-1CA6-F7AD-76939D137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8E014-4DCF-A254-CD29-9E7FC50C5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376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18921-E3D0-07FD-C533-A08839AFD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85572-AD31-78DA-DFAF-D8A53ABE2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66B57F-51D8-9DF1-44DF-05E900DF7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B26300-D461-E89D-4632-26A4476A05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F177F-B3FE-1B91-AB3E-9B2F94597E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9A1512-AE8A-8875-1776-103978866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EB0C7E-969A-D113-74B3-E115CA8E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B0874E-44F2-E235-8EC1-C225A211D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26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252E-66B5-2520-1AFD-E48751A9E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55944F-5D9F-8334-0ED1-130DC81A6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40BB12-6C1F-8C8B-DD51-94BE3304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1E89BD-7BC6-37E8-42E9-FBE240CC7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515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567255-98F7-3BFC-F49A-9388F9089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7FAFC3-76F8-5DBE-4F0E-DC7AD8CF1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F9E004-839E-EBEC-61A0-E689EAF1B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63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27D5-ED21-5582-EB13-8A3224201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58C73-4190-11B1-697A-8C6605488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C93F4-FEE5-C9C2-A602-B4D1137F3F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101B8-F8B4-1217-F20A-E25B11F95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1C90C7-2FD9-9914-BBEC-75E986551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05BAE3-6651-6922-CB1C-23BE93382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435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CBBAC-3000-285D-139D-848996BE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F92EEC-9495-C31E-9B8A-025807F1A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F210A8-8BEC-8EA7-C4D8-EFA28F612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BC7264-D6CF-6297-1A1D-018FF177E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5B4C1-2057-7AE2-7E4B-22C6E956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3CDE6-CFBC-D7A8-2DB6-84D000B8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4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C0107B-442E-003D-217F-FB51E2FCB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D73F66-6BF9-486C-6B9E-67CEBB15C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9F8A9-CEB2-EA3B-1AD4-37431288B5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25CC34-95F5-4302-9DF3-439D2A6D0F68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40652-910E-BB58-DCFB-BBE501452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CF6C0-FE26-D1BD-F857-A80A808A3B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E8B429-DAB7-41BE-8C15-161F50FF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2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map of a city&#10;&#10;Description automatically generated">
            <a:extLst>
              <a:ext uri="{FF2B5EF4-FFF2-40B4-BE49-F238E27FC236}">
                <a16:creationId xmlns:a16="http://schemas.microsoft.com/office/drawing/2014/main" id="{400A1439-6915-221D-B5B5-6C2EAEF31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50" r="24260"/>
          <a:stretch/>
        </p:blipFill>
        <p:spPr>
          <a:xfrm>
            <a:off x="1704976" y="761994"/>
            <a:ext cx="4210050" cy="5334011"/>
          </a:xfrm>
          <a:prstGeom prst="rect">
            <a:avLst/>
          </a:prstGeom>
        </p:spPr>
      </p:pic>
      <p:pic>
        <p:nvPicPr>
          <p:cNvPr id="12" name="Picture 11" descr="A map of vermont with red and yellow lines&#10;&#10;Description automatically generated">
            <a:extLst>
              <a:ext uri="{FF2B5EF4-FFF2-40B4-BE49-F238E27FC236}">
                <a16:creationId xmlns:a16="http://schemas.microsoft.com/office/drawing/2014/main" id="{F420A59A-1FDF-F177-E7E0-40EF57A91B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1" r="24745"/>
          <a:stretch/>
        </p:blipFill>
        <p:spPr>
          <a:xfrm>
            <a:off x="5819775" y="761993"/>
            <a:ext cx="4467225" cy="533401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0423DCC-BE92-8807-3D80-09865B2BB998}"/>
              </a:ext>
            </a:extLst>
          </p:cNvPr>
          <p:cNvCxnSpPr/>
          <p:nvPr/>
        </p:nvCxnSpPr>
        <p:spPr>
          <a:xfrm>
            <a:off x="4270638" y="6295115"/>
            <a:ext cx="36389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CE4A56B-46FA-83DB-0585-D64243FC080A}"/>
              </a:ext>
            </a:extLst>
          </p:cNvPr>
          <p:cNvCxnSpPr/>
          <p:nvPr/>
        </p:nvCxnSpPr>
        <p:spPr>
          <a:xfrm>
            <a:off x="4270638" y="6652335"/>
            <a:ext cx="363894" cy="0"/>
          </a:xfrm>
          <a:prstGeom prst="straightConnector1">
            <a:avLst/>
          </a:prstGeom>
          <a:ln w="0">
            <a:solidFill>
              <a:srgbClr val="FF0000"/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913891-9207-C1EA-6189-77A14C906D88}"/>
              </a:ext>
            </a:extLst>
          </p:cNvPr>
          <p:cNvCxnSpPr/>
          <p:nvPr/>
        </p:nvCxnSpPr>
        <p:spPr>
          <a:xfrm>
            <a:off x="6541398" y="6295115"/>
            <a:ext cx="363894" cy="0"/>
          </a:xfrm>
          <a:prstGeom prst="straightConnector1">
            <a:avLst/>
          </a:prstGeom>
          <a:ln w="38100">
            <a:solidFill>
              <a:srgbClr val="FEFE01"/>
            </a:solidFill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43D0A6D-BBC4-97E4-BDF7-868E836F2125}"/>
              </a:ext>
            </a:extLst>
          </p:cNvPr>
          <p:cNvCxnSpPr/>
          <p:nvPr/>
        </p:nvCxnSpPr>
        <p:spPr>
          <a:xfrm>
            <a:off x="6541398" y="6652335"/>
            <a:ext cx="363894" cy="0"/>
          </a:xfrm>
          <a:prstGeom prst="straightConnector1">
            <a:avLst/>
          </a:prstGeom>
          <a:ln w="0">
            <a:solidFill>
              <a:srgbClr val="FEFE01"/>
            </a:solidFill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22807E3-239D-C052-7539-28BFBD67109A}"/>
              </a:ext>
            </a:extLst>
          </p:cNvPr>
          <p:cNvSpPr txBox="1"/>
          <p:nvPr/>
        </p:nvSpPr>
        <p:spPr>
          <a:xfrm>
            <a:off x="4710387" y="6087366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One-way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high 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EC16F25-F65E-BEC8-89FA-97997F7044B2}"/>
              </a:ext>
            </a:extLst>
          </p:cNvPr>
          <p:cNvSpPr txBox="1"/>
          <p:nvPr/>
        </p:nvSpPr>
        <p:spPr>
          <a:xfrm>
            <a:off x="4710387" y="6444586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One-way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low 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8795DC-0651-7DE5-E8C3-E1BAB494CB37}"/>
              </a:ext>
            </a:extLst>
          </p:cNvPr>
          <p:cNvSpPr txBox="1"/>
          <p:nvPr/>
        </p:nvSpPr>
        <p:spPr>
          <a:xfrm>
            <a:off x="7052645" y="6087366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Two-way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high TE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882EE3-EE53-C465-9A81-D32B155576BF}"/>
              </a:ext>
            </a:extLst>
          </p:cNvPr>
          <p:cNvSpPr txBox="1"/>
          <p:nvPr/>
        </p:nvSpPr>
        <p:spPr>
          <a:xfrm>
            <a:off x="7052645" y="6444586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Two-way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low 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B2A7FB0-0074-7F5D-99F6-AA28339DC583}"/>
              </a:ext>
            </a:extLst>
          </p:cNvPr>
          <p:cNvSpPr/>
          <p:nvPr/>
        </p:nvSpPr>
        <p:spPr>
          <a:xfrm>
            <a:off x="4989967" y="1284780"/>
            <a:ext cx="1150620" cy="883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% of red vs yellow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0C6C6E6-1DDB-20E2-6252-737ECF85CA2D}"/>
              </a:ext>
            </a:extLst>
          </p:cNvPr>
          <p:cNvSpPr/>
          <p:nvPr/>
        </p:nvSpPr>
        <p:spPr>
          <a:xfrm>
            <a:off x="662940" y="2987038"/>
            <a:ext cx="1355227" cy="883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Perhaps list of network properties?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68A4302-6B3F-5DE3-2C50-A69509C1DC6D}"/>
              </a:ext>
            </a:extLst>
          </p:cNvPr>
          <p:cNvSpPr/>
          <p:nvPr/>
        </p:nvSpPr>
        <p:spPr>
          <a:xfrm>
            <a:off x="2859921" y="5680506"/>
            <a:ext cx="2028766" cy="251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Spatial scale bar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CF2F7F6-6848-E1C2-0547-81F698015ED4}"/>
              </a:ext>
            </a:extLst>
          </p:cNvPr>
          <p:cNvSpPr/>
          <p:nvPr/>
        </p:nvSpPr>
        <p:spPr>
          <a:xfrm>
            <a:off x="9353379" y="1208959"/>
            <a:ext cx="1867241" cy="1366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Zoomed-in map in the dense part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DFE146C-B917-DB65-F088-DCA3153920A7}"/>
              </a:ext>
            </a:extLst>
          </p:cNvPr>
          <p:cNvSpPr/>
          <p:nvPr/>
        </p:nvSpPr>
        <p:spPr>
          <a:xfrm>
            <a:off x="6279502" y="1380931"/>
            <a:ext cx="1150620" cy="9890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2966E39-9D6D-B826-A20F-64EC581AE6C6}"/>
              </a:ext>
            </a:extLst>
          </p:cNvPr>
          <p:cNvCxnSpPr/>
          <p:nvPr/>
        </p:nvCxnSpPr>
        <p:spPr>
          <a:xfrm flipV="1">
            <a:off x="7430122" y="1225775"/>
            <a:ext cx="1923257" cy="1551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87959C1-6337-488B-AD5A-E379527317F6}"/>
              </a:ext>
            </a:extLst>
          </p:cNvPr>
          <p:cNvCxnSpPr>
            <a:cxnSpLocks/>
          </p:cNvCxnSpPr>
          <p:nvPr/>
        </p:nvCxnSpPr>
        <p:spPr>
          <a:xfrm>
            <a:off x="7430122" y="2369975"/>
            <a:ext cx="1951166" cy="20527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B5A39F4-160A-2E3C-F9B1-AC0841CD514C}"/>
              </a:ext>
            </a:extLst>
          </p:cNvPr>
          <p:cNvSpPr/>
          <p:nvPr/>
        </p:nvSpPr>
        <p:spPr>
          <a:xfrm>
            <a:off x="3031771" y="205664"/>
            <a:ext cx="1350508" cy="883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 histogram?</a:t>
            </a:r>
          </a:p>
        </p:txBody>
      </p:sp>
    </p:spTree>
    <p:extLst>
      <p:ext uri="{BB962C8B-B14F-4D97-AF65-F5344CB8AC3E}">
        <p14:creationId xmlns:p14="http://schemas.microsoft.com/office/powerpoint/2010/main" val="2059691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D8BD1AD-B2DF-69C5-C6BC-7585B6B4D6C9}"/>
              </a:ext>
            </a:extLst>
          </p:cNvPr>
          <p:cNvSpPr txBox="1"/>
          <p:nvPr/>
        </p:nvSpPr>
        <p:spPr>
          <a:xfrm>
            <a:off x="2546257" y="5355788"/>
            <a:ext cx="358078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Vermont</a:t>
            </a:r>
          </a:p>
          <a:p>
            <a:r>
              <a:rPr lang="en-US" dirty="0"/>
              <a:t>Tract #: 248</a:t>
            </a:r>
          </a:p>
          <a:p>
            <a:r>
              <a:rPr lang="en-US" dirty="0"/>
              <a:t>One-way: 118</a:t>
            </a:r>
          </a:p>
          <a:p>
            <a:r>
              <a:rPr lang="en-US" dirty="0"/>
              <a:t>Two-way: 106</a:t>
            </a:r>
          </a:p>
          <a:p>
            <a:r>
              <a:rPr lang="en-US" dirty="0"/>
              <a:t>Network density: 0.004 (eff: 0.012)</a:t>
            </a:r>
          </a:p>
          <a:p>
            <a:r>
              <a:rPr lang="en-US" dirty="0"/>
              <a:t>Mean deg: 0.90 (eff: 1.66)</a:t>
            </a:r>
          </a:p>
          <a:p>
            <a:r>
              <a:rPr lang="en-US" dirty="0"/>
              <a:t>Clustering </a:t>
            </a:r>
            <a:r>
              <a:rPr lang="en-US" dirty="0" err="1"/>
              <a:t>coeff</a:t>
            </a:r>
            <a:r>
              <a:rPr lang="en-US" dirty="0"/>
              <a:t>.: 0.37</a:t>
            </a:r>
          </a:p>
          <a:p>
            <a:r>
              <a:rPr lang="en-US" dirty="0"/>
              <a:t>Gini </a:t>
            </a:r>
            <a:r>
              <a:rPr lang="en-US" dirty="0" err="1"/>
              <a:t>coeff</a:t>
            </a:r>
            <a:r>
              <a:rPr lang="en-US" dirty="0"/>
              <a:t>.: 0.67</a:t>
            </a:r>
          </a:p>
          <a:p>
            <a:r>
              <a:rPr lang="en-US" dirty="0"/>
              <a:t>Lorenz </a:t>
            </a:r>
            <a:r>
              <a:rPr lang="en-US" dirty="0" err="1"/>
              <a:t>asym</a:t>
            </a:r>
            <a:r>
              <a:rPr lang="en-US" dirty="0"/>
              <a:t>. coef.: 0.71</a:t>
            </a:r>
          </a:p>
          <a:p>
            <a:r>
              <a:rPr lang="en-US" dirty="0"/>
              <a:t>Hoover index: 0.53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37918-2F25-AFB3-CE6A-04610D6CC0CD}"/>
              </a:ext>
            </a:extLst>
          </p:cNvPr>
          <p:cNvSpPr txBox="1"/>
          <p:nvPr/>
        </p:nvSpPr>
        <p:spPr>
          <a:xfrm>
            <a:off x="7264466" y="5355787"/>
            <a:ext cx="358078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Seattle</a:t>
            </a:r>
          </a:p>
          <a:p>
            <a:r>
              <a:rPr lang="en-US" dirty="0"/>
              <a:t>Tract #: 135</a:t>
            </a:r>
          </a:p>
          <a:p>
            <a:r>
              <a:rPr lang="en-US" dirty="0"/>
              <a:t>One-way: 69</a:t>
            </a:r>
          </a:p>
          <a:p>
            <a:r>
              <a:rPr lang="en-US" dirty="0"/>
              <a:t>Two-way: 16</a:t>
            </a:r>
          </a:p>
          <a:p>
            <a:r>
              <a:rPr lang="en-US" dirty="0"/>
              <a:t>Network density: 0.005 (eff: 0.015)</a:t>
            </a:r>
          </a:p>
          <a:p>
            <a:r>
              <a:rPr lang="en-US" dirty="0"/>
              <a:t>Mean deg: 0.66 (eff: 1.14)</a:t>
            </a:r>
          </a:p>
          <a:p>
            <a:r>
              <a:rPr lang="en-US" dirty="0"/>
              <a:t>Clustering </a:t>
            </a:r>
            <a:r>
              <a:rPr lang="en-US" dirty="0" err="1"/>
              <a:t>coeff</a:t>
            </a:r>
            <a:r>
              <a:rPr lang="en-US" dirty="0"/>
              <a:t>.: 0.21</a:t>
            </a:r>
          </a:p>
          <a:p>
            <a:r>
              <a:rPr lang="en-US" dirty="0"/>
              <a:t>Gini </a:t>
            </a:r>
            <a:r>
              <a:rPr lang="en-US" dirty="0" err="1"/>
              <a:t>coeff</a:t>
            </a:r>
            <a:r>
              <a:rPr lang="en-US" dirty="0"/>
              <a:t>.: 0.60</a:t>
            </a:r>
          </a:p>
          <a:p>
            <a:r>
              <a:rPr lang="en-US" dirty="0"/>
              <a:t>Lorenz </a:t>
            </a:r>
            <a:r>
              <a:rPr lang="en-US" dirty="0" err="1"/>
              <a:t>asym</a:t>
            </a:r>
            <a:r>
              <a:rPr lang="en-US" dirty="0"/>
              <a:t>. coef.: 0.71</a:t>
            </a:r>
          </a:p>
          <a:p>
            <a:r>
              <a:rPr lang="en-US" dirty="0"/>
              <a:t>Hoover index: 0.48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D8D7E15-351F-5406-E919-CBD4934C791A}"/>
              </a:ext>
            </a:extLst>
          </p:cNvPr>
          <p:cNvCxnSpPr/>
          <p:nvPr/>
        </p:nvCxnSpPr>
        <p:spPr>
          <a:xfrm>
            <a:off x="7403305" y="-1813673"/>
            <a:ext cx="36389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D23EABF-A138-7F9B-F822-67082C673891}"/>
              </a:ext>
            </a:extLst>
          </p:cNvPr>
          <p:cNvCxnSpPr/>
          <p:nvPr/>
        </p:nvCxnSpPr>
        <p:spPr>
          <a:xfrm>
            <a:off x="7403305" y="-1456453"/>
            <a:ext cx="363894" cy="0"/>
          </a:xfrm>
          <a:prstGeom prst="straightConnector1">
            <a:avLst/>
          </a:prstGeom>
          <a:ln w="0">
            <a:solidFill>
              <a:srgbClr val="FF0000"/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CEA9B16-0E57-5480-1A4D-E80E32C36764}"/>
              </a:ext>
            </a:extLst>
          </p:cNvPr>
          <p:cNvCxnSpPr/>
          <p:nvPr/>
        </p:nvCxnSpPr>
        <p:spPr>
          <a:xfrm>
            <a:off x="7403305" y="-1063466"/>
            <a:ext cx="363894" cy="0"/>
          </a:xfrm>
          <a:prstGeom prst="straightConnector1">
            <a:avLst/>
          </a:prstGeom>
          <a:ln w="38100">
            <a:solidFill>
              <a:srgbClr val="FEFE01"/>
            </a:solidFill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BCBF6C6-4B46-7D57-A5D1-88710B0B59CD}"/>
              </a:ext>
            </a:extLst>
          </p:cNvPr>
          <p:cNvCxnSpPr/>
          <p:nvPr/>
        </p:nvCxnSpPr>
        <p:spPr>
          <a:xfrm>
            <a:off x="7403305" y="-706246"/>
            <a:ext cx="363894" cy="0"/>
          </a:xfrm>
          <a:prstGeom prst="straightConnector1">
            <a:avLst/>
          </a:prstGeom>
          <a:ln w="0">
            <a:solidFill>
              <a:srgbClr val="FEFE01"/>
            </a:solidFill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421F54D-47CE-C6FB-B236-07E9876160E0}"/>
              </a:ext>
            </a:extLst>
          </p:cNvPr>
          <p:cNvSpPr txBox="1"/>
          <p:nvPr/>
        </p:nvSpPr>
        <p:spPr>
          <a:xfrm>
            <a:off x="7843054" y="-2021422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One-way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high 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CCE996-78D0-AF51-6C2A-EE3C0C76A594}"/>
              </a:ext>
            </a:extLst>
          </p:cNvPr>
          <p:cNvSpPr txBox="1"/>
          <p:nvPr/>
        </p:nvSpPr>
        <p:spPr>
          <a:xfrm>
            <a:off x="7843054" y="-1664202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One-way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low TE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C38547-AAF4-7236-C4E8-C8D0000EB63A}"/>
              </a:ext>
            </a:extLst>
          </p:cNvPr>
          <p:cNvSpPr txBox="1"/>
          <p:nvPr/>
        </p:nvSpPr>
        <p:spPr>
          <a:xfrm>
            <a:off x="7843054" y="-1271215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Two-way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high 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D111EC0-DB75-43EB-A64E-B6A8A463EF87}"/>
              </a:ext>
            </a:extLst>
          </p:cNvPr>
          <p:cNvSpPr txBox="1"/>
          <p:nvPr/>
        </p:nvSpPr>
        <p:spPr>
          <a:xfrm>
            <a:off x="7843054" y="-913995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Two-way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low TE</a:t>
            </a:r>
          </a:p>
        </p:txBody>
      </p:sp>
      <p:pic>
        <p:nvPicPr>
          <p:cNvPr id="33" name="Picture 32" descr="A map of the state of vermont&#10;&#10;Description automatically generated">
            <a:extLst>
              <a:ext uri="{FF2B5EF4-FFF2-40B4-BE49-F238E27FC236}">
                <a16:creationId xmlns:a16="http://schemas.microsoft.com/office/drawing/2014/main" id="{233F98F9-A8CC-828B-F0E0-A57A8F2624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3"/>
          <a:stretch/>
        </p:blipFill>
        <p:spPr>
          <a:xfrm>
            <a:off x="1600200" y="-218695"/>
            <a:ext cx="6343884" cy="5352299"/>
          </a:xfrm>
          <a:prstGeom prst="rect">
            <a:avLst/>
          </a:prstGeom>
        </p:spPr>
      </p:pic>
      <p:pic>
        <p:nvPicPr>
          <p:cNvPr id="35" name="Picture 34" descr="A map of a city&#10;&#10;Description automatically generated">
            <a:extLst>
              <a:ext uri="{FF2B5EF4-FFF2-40B4-BE49-F238E27FC236}">
                <a16:creationId xmlns:a16="http://schemas.microsoft.com/office/drawing/2014/main" id="{5880357C-43CB-69CB-F764-BB05B2D872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85" r="22207"/>
          <a:stretch/>
        </p:blipFill>
        <p:spPr>
          <a:xfrm>
            <a:off x="6387553" y="-218695"/>
            <a:ext cx="4457701" cy="5352299"/>
          </a:xfrm>
          <a:prstGeom prst="rect">
            <a:avLst/>
          </a:prstGeom>
        </p:spPr>
      </p:pic>
      <p:pic>
        <p:nvPicPr>
          <p:cNvPr id="37" name="Picture 36" descr="A graph with a bar graph&#10;&#10;Description automatically generated with medium confidence">
            <a:extLst>
              <a:ext uri="{FF2B5EF4-FFF2-40B4-BE49-F238E27FC236}">
                <a16:creationId xmlns:a16="http://schemas.microsoft.com/office/drawing/2014/main" id="{52639556-B65C-719F-5436-C23D9595CA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795" y="-2163106"/>
            <a:ext cx="4572009" cy="182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937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D8D7E15-351F-5406-E919-CBD4934C791A}"/>
              </a:ext>
            </a:extLst>
          </p:cNvPr>
          <p:cNvCxnSpPr/>
          <p:nvPr/>
        </p:nvCxnSpPr>
        <p:spPr>
          <a:xfrm>
            <a:off x="5947625" y="7984075"/>
            <a:ext cx="36389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D23EABF-A138-7F9B-F822-67082C673891}"/>
              </a:ext>
            </a:extLst>
          </p:cNvPr>
          <p:cNvCxnSpPr/>
          <p:nvPr/>
        </p:nvCxnSpPr>
        <p:spPr>
          <a:xfrm>
            <a:off x="5947625" y="8341295"/>
            <a:ext cx="363894" cy="0"/>
          </a:xfrm>
          <a:prstGeom prst="straightConnector1">
            <a:avLst/>
          </a:prstGeom>
          <a:ln w="0">
            <a:solidFill>
              <a:srgbClr val="FF0000"/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CEA9B16-0E57-5480-1A4D-E80E32C36764}"/>
              </a:ext>
            </a:extLst>
          </p:cNvPr>
          <p:cNvCxnSpPr/>
          <p:nvPr/>
        </p:nvCxnSpPr>
        <p:spPr>
          <a:xfrm>
            <a:off x="5947625" y="8734282"/>
            <a:ext cx="363894" cy="0"/>
          </a:xfrm>
          <a:prstGeom prst="straightConnector1">
            <a:avLst/>
          </a:prstGeom>
          <a:ln w="38100">
            <a:solidFill>
              <a:srgbClr val="FEFE01"/>
            </a:solidFill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BCBF6C6-4B46-7D57-A5D1-88710B0B59CD}"/>
              </a:ext>
            </a:extLst>
          </p:cNvPr>
          <p:cNvCxnSpPr/>
          <p:nvPr/>
        </p:nvCxnSpPr>
        <p:spPr>
          <a:xfrm>
            <a:off x="5947625" y="9091502"/>
            <a:ext cx="363894" cy="0"/>
          </a:xfrm>
          <a:prstGeom prst="straightConnector1">
            <a:avLst/>
          </a:prstGeom>
          <a:ln w="0">
            <a:solidFill>
              <a:srgbClr val="FEFE01"/>
            </a:solidFill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421F54D-47CE-C6FB-B236-07E9876160E0}"/>
              </a:ext>
            </a:extLst>
          </p:cNvPr>
          <p:cNvSpPr txBox="1"/>
          <p:nvPr/>
        </p:nvSpPr>
        <p:spPr>
          <a:xfrm>
            <a:off x="6387374" y="7776326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One-way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high 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CCE996-78D0-AF51-6C2A-EE3C0C76A594}"/>
              </a:ext>
            </a:extLst>
          </p:cNvPr>
          <p:cNvSpPr txBox="1"/>
          <p:nvPr/>
        </p:nvSpPr>
        <p:spPr>
          <a:xfrm>
            <a:off x="6387374" y="8133546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One-way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low TE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C38547-AAF4-7236-C4E8-C8D0000EB63A}"/>
              </a:ext>
            </a:extLst>
          </p:cNvPr>
          <p:cNvSpPr txBox="1"/>
          <p:nvPr/>
        </p:nvSpPr>
        <p:spPr>
          <a:xfrm>
            <a:off x="6387374" y="8526533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Two-way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high 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D111EC0-DB75-43EB-A64E-B6A8A463EF87}"/>
              </a:ext>
            </a:extLst>
          </p:cNvPr>
          <p:cNvSpPr txBox="1"/>
          <p:nvPr/>
        </p:nvSpPr>
        <p:spPr>
          <a:xfrm>
            <a:off x="6387374" y="8883753"/>
            <a:ext cx="14302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Two-way causal flow</a:t>
            </a:r>
            <a:b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with low TE</a:t>
            </a:r>
          </a:p>
        </p:txBody>
      </p:sp>
      <p:pic>
        <p:nvPicPr>
          <p:cNvPr id="33" name="Picture 32" descr="A map of the state of vermont&#10;&#10;Description automatically generated">
            <a:extLst>
              <a:ext uri="{FF2B5EF4-FFF2-40B4-BE49-F238E27FC236}">
                <a16:creationId xmlns:a16="http://schemas.microsoft.com/office/drawing/2014/main" id="{233F98F9-A8CC-828B-F0E0-A57A8F2624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3" r="22105"/>
          <a:stretch/>
        </p:blipFill>
        <p:spPr>
          <a:xfrm>
            <a:off x="3606800" y="4470456"/>
            <a:ext cx="4529494" cy="53522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34D15CB-C24E-6078-345C-48CD1DC6B2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581659"/>
              </p:ext>
            </p:extLst>
          </p:nvPr>
        </p:nvGraphicFramePr>
        <p:xfrm>
          <a:off x="4632442" y="1252246"/>
          <a:ext cx="2146300" cy="3130550"/>
        </p:xfrm>
        <a:graphic>
          <a:graphicData uri="http://schemas.openxmlformats.org/drawingml/2006/table">
            <a:tbl>
              <a:tblPr/>
              <a:tblGrid>
                <a:gridCol w="1193800">
                  <a:extLst>
                    <a:ext uri="{9D8B030D-6E8A-4147-A177-3AD203B41FA5}">
                      <a16:colId xmlns:a16="http://schemas.microsoft.com/office/drawing/2014/main" val="140175163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020746202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1899779194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Estimate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sig.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158802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Network Structure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783054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edges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-6.07E+00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10261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mutual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4.24E+00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705627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transitiveties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9.52E-01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916241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cyclicalties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2.77E-01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557138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Tract attribute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516481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Population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5.63E-05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273779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SingleFamily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-8.33E-02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399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Income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7.83E-06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149470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Wealth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8.22E-02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631571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Homophily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92273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Population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-7.53E-05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642853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SingleFamily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8.21E-01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397242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Edu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-1.80E+00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883309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Income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-1.26E-05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32119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Wealth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-1.80E+00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33571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F263D6-28BB-952C-40BB-5EAA74377E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039295"/>
              </p:ext>
            </p:extLst>
          </p:nvPr>
        </p:nvGraphicFramePr>
        <p:xfrm>
          <a:off x="994008" y="2626476"/>
          <a:ext cx="2146300" cy="3130550"/>
        </p:xfrm>
        <a:graphic>
          <a:graphicData uri="http://schemas.openxmlformats.org/drawingml/2006/table">
            <a:tbl>
              <a:tblPr/>
              <a:tblGrid>
                <a:gridCol w="1193800">
                  <a:extLst>
                    <a:ext uri="{9D8B030D-6E8A-4147-A177-3AD203B41FA5}">
                      <a16:colId xmlns:a16="http://schemas.microsoft.com/office/drawing/2014/main" val="2435951753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237009752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463854454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Estimate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sig.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070356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Network Structure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905960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edges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-4.50E+00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00476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mutual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4.12E+00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154552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transitiveties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4.85E-01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90276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cyclicalties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4.84E-01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577121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Tract attribute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602529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Population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6.32E-05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8584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SingleFamily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2.13E-01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794282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Income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6.45E-06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101999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Wealth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-6.28E-01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21293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Homophily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775808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Population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-8.78E-05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730436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SingleFamily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6.47E-01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677505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Edu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-2.10E+00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57733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Income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-9.94E-06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81034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Wealth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-2.73E+00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281861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208902A-4A70-B4D7-E269-53907F081D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37176"/>
              </p:ext>
            </p:extLst>
          </p:nvPr>
        </p:nvGraphicFramePr>
        <p:xfrm>
          <a:off x="1006708" y="6692205"/>
          <a:ext cx="2133600" cy="3130550"/>
        </p:xfrm>
        <a:graphic>
          <a:graphicData uri="http://schemas.openxmlformats.org/drawingml/2006/table">
            <a:tbl>
              <a:tblPr/>
              <a:tblGrid>
                <a:gridCol w="1193800">
                  <a:extLst>
                    <a:ext uri="{9D8B030D-6E8A-4147-A177-3AD203B41FA5}">
                      <a16:colId xmlns:a16="http://schemas.microsoft.com/office/drawing/2014/main" val="3810259128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62794111"/>
                    </a:ext>
                  </a:extLst>
                </a:gridCol>
                <a:gridCol w="266700">
                  <a:extLst>
                    <a:ext uri="{9D8B030D-6E8A-4147-A177-3AD203B41FA5}">
                      <a16:colId xmlns:a16="http://schemas.microsoft.com/office/drawing/2014/main" val="617413212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Estimate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sig.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28491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Network Structure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008859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edges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-5.07E+00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54154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mutual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2.53E+00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94262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transitiveties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9.43E-01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***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038406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cyclicalties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2.57E-02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700384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Tract attribute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201537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Population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7.18E-05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77794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SingleFamily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-4.13E-02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55479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Income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4.51E-06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55040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Wealth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3.89E-01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812873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Homophily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943063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Population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-8.71E-05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194246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SingleFamily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6.39E-01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28638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Edu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-1.02E+00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1615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Income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-8.54E-06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626046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Wealth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3.01E-01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4792736"/>
                  </a:ext>
                </a:extLst>
              </a:tr>
            </a:tbl>
          </a:graphicData>
        </a:graphic>
      </p:graphicFrame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BCF0C56F-0F09-BD14-FDDD-C18E3A21362B}"/>
              </a:ext>
            </a:extLst>
          </p:cNvPr>
          <p:cNvSpPr/>
          <p:nvPr/>
        </p:nvSpPr>
        <p:spPr>
          <a:xfrm rot="20149075">
            <a:off x="3668349" y="4500696"/>
            <a:ext cx="2138036" cy="2391660"/>
          </a:xfrm>
          <a:custGeom>
            <a:avLst/>
            <a:gdLst>
              <a:gd name="connsiteX0" fmla="*/ 0 w 2138036"/>
              <a:gd name="connsiteY0" fmla="*/ 2391660 h 2391660"/>
              <a:gd name="connsiteX1" fmla="*/ 1416855 w 2138036"/>
              <a:gd name="connsiteY1" fmla="*/ 0 h 2391660"/>
              <a:gd name="connsiteX2" fmla="*/ 2138036 w 2138036"/>
              <a:gd name="connsiteY2" fmla="*/ 2391660 h 2391660"/>
              <a:gd name="connsiteX3" fmla="*/ 0 w 2138036"/>
              <a:gd name="connsiteY3" fmla="*/ 2391660 h 239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036" h="2391660" extrusionOk="0">
                <a:moveTo>
                  <a:pt x="0" y="2391660"/>
                </a:moveTo>
                <a:cubicBezTo>
                  <a:pt x="481819" y="1320917"/>
                  <a:pt x="727349" y="1104341"/>
                  <a:pt x="1416855" y="0"/>
                </a:cubicBezTo>
                <a:cubicBezTo>
                  <a:pt x="1653732" y="667375"/>
                  <a:pt x="1931301" y="1336466"/>
                  <a:pt x="2138036" y="2391660"/>
                </a:cubicBezTo>
                <a:cubicBezTo>
                  <a:pt x="1275020" y="2518870"/>
                  <a:pt x="888908" y="2331948"/>
                  <a:pt x="0" y="2391660"/>
                </a:cubicBezTo>
                <a:close/>
              </a:path>
            </a:pathLst>
          </a:custGeom>
          <a:noFill/>
          <a:ln w="38100" cap="rnd">
            <a:solidFill>
              <a:srgbClr val="00B050"/>
            </a:solidFill>
            <a:round/>
            <a:extLst>
              <a:ext uri="{C807C97D-BFC1-408E-A445-0C87EB9F89A2}">
                <ask:lineSketchStyleProps xmlns:ask="http://schemas.microsoft.com/office/drawing/2018/sketchyshapes" sd="1478076545">
                  <a:prstGeom prst="triangle">
                    <a:avLst>
                      <a:gd name="adj" fmla="val 66269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D6EEC1EE-294D-BCF4-F952-29ECCED1B1C7}"/>
              </a:ext>
            </a:extLst>
          </p:cNvPr>
          <p:cNvSpPr/>
          <p:nvPr/>
        </p:nvSpPr>
        <p:spPr>
          <a:xfrm rot="2379573">
            <a:off x="4579212" y="6749152"/>
            <a:ext cx="1654927" cy="1413423"/>
          </a:xfrm>
          <a:custGeom>
            <a:avLst/>
            <a:gdLst>
              <a:gd name="connsiteX0" fmla="*/ 0 w 1654927"/>
              <a:gd name="connsiteY0" fmla="*/ 1413423 h 1413423"/>
              <a:gd name="connsiteX1" fmla="*/ 434458 w 1654927"/>
              <a:gd name="connsiteY1" fmla="*/ 0 h 1413423"/>
              <a:gd name="connsiteX2" fmla="*/ 1220469 w 1654927"/>
              <a:gd name="connsiteY2" fmla="*/ 0 h 1413423"/>
              <a:gd name="connsiteX3" fmla="*/ 1654927 w 1654927"/>
              <a:gd name="connsiteY3" fmla="*/ 1413423 h 1413423"/>
              <a:gd name="connsiteX4" fmla="*/ 0 w 1654927"/>
              <a:gd name="connsiteY4" fmla="*/ 1413423 h 1413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4927" h="1413423" extrusionOk="0">
                <a:moveTo>
                  <a:pt x="0" y="1413423"/>
                </a:moveTo>
                <a:cubicBezTo>
                  <a:pt x="91171" y="773404"/>
                  <a:pt x="208822" y="597970"/>
                  <a:pt x="434458" y="0"/>
                </a:cubicBezTo>
                <a:cubicBezTo>
                  <a:pt x="591692" y="20250"/>
                  <a:pt x="934919" y="63798"/>
                  <a:pt x="1220469" y="0"/>
                </a:cubicBezTo>
                <a:cubicBezTo>
                  <a:pt x="1264699" y="225892"/>
                  <a:pt x="1548701" y="741819"/>
                  <a:pt x="1654927" y="1413423"/>
                </a:cubicBezTo>
                <a:cubicBezTo>
                  <a:pt x="1352717" y="1518762"/>
                  <a:pt x="800547" y="1350982"/>
                  <a:pt x="0" y="1413423"/>
                </a:cubicBezTo>
                <a:close/>
              </a:path>
            </a:pathLst>
          </a:custGeom>
          <a:noFill/>
          <a:ln w="3810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735488791">
                  <a:prstGeom prst="trapezoid">
                    <a:avLst>
                      <a:gd name="adj" fmla="val 30738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06014-B110-6949-1737-DE7C618BFC6E}"/>
              </a:ext>
            </a:extLst>
          </p:cNvPr>
          <p:cNvSpPr txBox="1"/>
          <p:nvPr/>
        </p:nvSpPr>
        <p:spPr>
          <a:xfrm>
            <a:off x="4545327" y="856809"/>
            <a:ext cx="19394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Total causal network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B3529A-CD70-5CF8-2742-DA0978592CBA}"/>
              </a:ext>
            </a:extLst>
          </p:cNvPr>
          <p:cNvSpPr txBox="1"/>
          <p:nvPr/>
        </p:nvSpPr>
        <p:spPr>
          <a:xfrm>
            <a:off x="976572" y="2079805"/>
            <a:ext cx="1715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Causal network in</a:t>
            </a:r>
            <a:b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green cluster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E655A1-A1BA-0AC2-9D8F-696FFB5C1EBE}"/>
              </a:ext>
            </a:extLst>
          </p:cNvPr>
          <p:cNvSpPr txBox="1"/>
          <p:nvPr/>
        </p:nvSpPr>
        <p:spPr>
          <a:xfrm>
            <a:off x="976572" y="6122083"/>
            <a:ext cx="1715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Causal network in</a:t>
            </a:r>
            <a:b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orange cluster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4AE122DA-2B71-51DF-299D-5B10212BA0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708" y="1136395"/>
            <a:ext cx="2817694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Signif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codes: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 ‘***’ 0.001 ‘**’ 0.01 ‘*’ 0.05 ‘.’ 0.1 ‘ ’ 1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A9E58B50-9B9F-8BD4-16EB-A9E9410BB529}"/>
              </a:ext>
            </a:extLst>
          </p:cNvPr>
          <p:cNvCxnSpPr>
            <a:stCxn id="10" idx="1"/>
            <a:endCxn id="5" idx="3"/>
          </p:cNvCxnSpPr>
          <p:nvPr/>
        </p:nvCxnSpPr>
        <p:spPr>
          <a:xfrm rot="10800000">
            <a:off x="3140309" y="4191751"/>
            <a:ext cx="1268111" cy="1652486"/>
          </a:xfrm>
          <a:prstGeom prst="curvedConnector3">
            <a:avLst/>
          </a:prstGeom>
          <a:ln w="38100">
            <a:solidFill>
              <a:srgbClr val="00B05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9D556E84-4F43-BB62-7E44-A74A5A221F72}"/>
              </a:ext>
            </a:extLst>
          </p:cNvPr>
          <p:cNvCxnSpPr>
            <a:cxnSpLocks/>
            <a:stCxn id="11" idx="2"/>
            <a:endCxn id="9" idx="3"/>
          </p:cNvCxnSpPr>
          <p:nvPr/>
        </p:nvCxnSpPr>
        <p:spPr>
          <a:xfrm rot="5400000">
            <a:off x="3919195" y="7221040"/>
            <a:ext cx="257554" cy="1815327"/>
          </a:xfrm>
          <a:prstGeom prst="curvedConnector2">
            <a:avLst/>
          </a:prstGeom>
          <a:ln w="38100">
            <a:solidFill>
              <a:srgbClr val="FFC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45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4106014-B110-6949-1737-DE7C618BFC6E}"/>
              </a:ext>
            </a:extLst>
          </p:cNvPr>
          <p:cNvSpPr txBox="1"/>
          <p:nvPr/>
        </p:nvSpPr>
        <p:spPr>
          <a:xfrm>
            <a:off x="4545327" y="-1596105"/>
            <a:ext cx="19394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Total causal network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4AE122DA-2B71-51DF-299D-5B10212BA0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5450" y="-1596105"/>
            <a:ext cx="2817694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Signif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codes: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 ‘***’ 0.001 ‘**’ 0.01 ‘*’ 0.05 ‘.’ 0.1 ‘ ’ 1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A map of a city&#10;&#10;Description automatically generated">
            <a:extLst>
              <a:ext uri="{FF2B5EF4-FFF2-40B4-BE49-F238E27FC236}">
                <a16:creationId xmlns:a16="http://schemas.microsoft.com/office/drawing/2014/main" id="{2EB0C1E5-F2DB-EECE-6885-24A0D11D41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85" r="22207"/>
          <a:stretch/>
        </p:blipFill>
        <p:spPr>
          <a:xfrm>
            <a:off x="3824402" y="1505701"/>
            <a:ext cx="4457701" cy="535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350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944C84D-E4BD-906D-4B47-BD5DE4854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93" r="20302"/>
          <a:stretch/>
        </p:blipFill>
        <p:spPr>
          <a:xfrm>
            <a:off x="1349829" y="152400"/>
            <a:ext cx="4746171" cy="5334000"/>
          </a:xfrm>
          <a:prstGeom prst="rect">
            <a:avLst/>
          </a:prstGeom>
        </p:spPr>
      </p:pic>
      <p:sp>
        <p:nvSpPr>
          <p:cNvPr id="9" name="AutoShape 8">
            <a:extLst>
              <a:ext uri="{FF2B5EF4-FFF2-40B4-BE49-F238E27FC236}">
                <a16:creationId xmlns:a16="http://schemas.microsoft.com/office/drawing/2014/main" id="{9BE615B7-E4D6-65E1-9336-31FFDCE9CCE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07CF9D-33F9-A8CF-E649-F91EDE6799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69" r="20302"/>
          <a:stretch/>
        </p:blipFill>
        <p:spPr>
          <a:xfrm>
            <a:off x="6691085" y="152400"/>
            <a:ext cx="4567465" cy="5334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41A815F-42E7-343E-69D0-906CE34C5A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892" r="20302"/>
          <a:stretch/>
        </p:blipFill>
        <p:spPr>
          <a:xfrm>
            <a:off x="1349829" y="5486400"/>
            <a:ext cx="4746171" cy="5334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BEE4857-8838-7B4F-0800-5CB5EEFAE59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069" r="20302"/>
          <a:stretch/>
        </p:blipFill>
        <p:spPr>
          <a:xfrm>
            <a:off x="6691085" y="5486400"/>
            <a:ext cx="4567465" cy="5334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1ADF2A3-D79C-8E53-B46A-578F6D61FDCB}"/>
              </a:ext>
            </a:extLst>
          </p:cNvPr>
          <p:cNvSpPr/>
          <p:nvPr/>
        </p:nvSpPr>
        <p:spPr>
          <a:xfrm>
            <a:off x="3700492" y="4117189"/>
            <a:ext cx="1568194" cy="833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Causal sink by #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3D7DE5-BD18-2BCE-CA94-4C9B0A7C2969}"/>
              </a:ext>
            </a:extLst>
          </p:cNvPr>
          <p:cNvSpPr/>
          <p:nvPr/>
        </p:nvSpPr>
        <p:spPr>
          <a:xfrm>
            <a:off x="9560053" y="4117189"/>
            <a:ext cx="1568194" cy="833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Causal source by #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ABA3655-E231-9659-621B-BEE16BD3A264}"/>
              </a:ext>
            </a:extLst>
          </p:cNvPr>
          <p:cNvSpPr/>
          <p:nvPr/>
        </p:nvSpPr>
        <p:spPr>
          <a:xfrm>
            <a:off x="3700492" y="9419727"/>
            <a:ext cx="1568194" cy="833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Causal sink by %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61136CB-FA40-2324-D30C-E17A1508661C}"/>
              </a:ext>
            </a:extLst>
          </p:cNvPr>
          <p:cNvSpPr/>
          <p:nvPr/>
        </p:nvSpPr>
        <p:spPr>
          <a:xfrm>
            <a:off x="9560053" y="9419727"/>
            <a:ext cx="1568194" cy="833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Causal source by %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417779A-A3D9-FE1F-75EE-BFF8A41E1B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832" r="22539"/>
          <a:stretch/>
        </p:blipFill>
        <p:spPr>
          <a:xfrm>
            <a:off x="11673440" y="5486400"/>
            <a:ext cx="4567465" cy="5334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AE902EB-39F2-A5AA-C6D8-994E99854B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362" r="20009"/>
          <a:stretch/>
        </p:blipFill>
        <p:spPr>
          <a:xfrm>
            <a:off x="11825840" y="152400"/>
            <a:ext cx="4567465" cy="5334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17B340F-13FA-E1FA-E303-64E38B286CE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3592" r="20779"/>
          <a:stretch/>
        </p:blipFill>
        <p:spPr>
          <a:xfrm>
            <a:off x="16960595" y="152400"/>
            <a:ext cx="4567465" cy="5334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220CB186-6FBF-1580-DF4B-1D7BAF8E46C2}"/>
              </a:ext>
            </a:extLst>
          </p:cNvPr>
          <p:cNvSpPr/>
          <p:nvPr/>
        </p:nvSpPr>
        <p:spPr>
          <a:xfrm>
            <a:off x="14400859" y="4117189"/>
            <a:ext cx="1568194" cy="833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Hub index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D0E95E2-57F7-ADD8-3E49-FD7C78F08093}"/>
              </a:ext>
            </a:extLst>
          </p:cNvPr>
          <p:cNvSpPr/>
          <p:nvPr/>
        </p:nvSpPr>
        <p:spPr>
          <a:xfrm>
            <a:off x="14400859" y="9419727"/>
            <a:ext cx="1568194" cy="833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Betweenness</a:t>
            </a:r>
            <a:br>
              <a:rPr lang="en-US" dirty="0"/>
            </a:br>
            <a:r>
              <a:rPr lang="en-US" dirty="0"/>
              <a:t>centrality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D04457-BA3C-78F4-247A-B0F4300FCD8F}"/>
              </a:ext>
            </a:extLst>
          </p:cNvPr>
          <p:cNvSpPr/>
          <p:nvPr/>
        </p:nvSpPr>
        <p:spPr>
          <a:xfrm>
            <a:off x="19715809" y="4117189"/>
            <a:ext cx="1568194" cy="833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Authority index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D96DFFC-C2D4-E085-EFCD-754178432B6F}"/>
              </a:ext>
            </a:extLst>
          </p:cNvPr>
          <p:cNvSpPr/>
          <p:nvPr/>
        </p:nvSpPr>
        <p:spPr>
          <a:xfrm>
            <a:off x="4463434" y="3103025"/>
            <a:ext cx="304800" cy="3048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44CF53E-B7A6-BF1C-B5B4-07ACCF42BBC3}"/>
              </a:ext>
            </a:extLst>
          </p:cNvPr>
          <p:cNvSpPr/>
          <p:nvPr/>
        </p:nvSpPr>
        <p:spPr>
          <a:xfrm>
            <a:off x="4969038" y="3390777"/>
            <a:ext cx="257919" cy="2579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B1B55E4-C339-849B-7548-77F600118588}"/>
              </a:ext>
            </a:extLst>
          </p:cNvPr>
          <p:cNvSpPr/>
          <p:nvPr/>
        </p:nvSpPr>
        <p:spPr>
          <a:xfrm>
            <a:off x="4474320" y="2490424"/>
            <a:ext cx="257919" cy="2579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CE0EC27-BB0F-9A1C-3059-4CD8846E88EC}"/>
              </a:ext>
            </a:extLst>
          </p:cNvPr>
          <p:cNvSpPr/>
          <p:nvPr/>
        </p:nvSpPr>
        <p:spPr>
          <a:xfrm>
            <a:off x="4067175" y="3591376"/>
            <a:ext cx="257919" cy="2579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936F8D9-35DC-F1AE-35B6-D92BC76B00C1}"/>
              </a:ext>
            </a:extLst>
          </p:cNvPr>
          <p:cNvCxnSpPr>
            <a:stCxn id="33" idx="4"/>
            <a:endCxn id="31" idx="1"/>
          </p:cNvCxnSpPr>
          <p:nvPr/>
        </p:nvCxnSpPr>
        <p:spPr>
          <a:xfrm>
            <a:off x="4603280" y="2748343"/>
            <a:ext cx="12554" cy="3546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8FE60A7-E3D9-3A96-F9C8-A46278AC0282}"/>
              </a:ext>
            </a:extLst>
          </p:cNvPr>
          <p:cNvCxnSpPr>
            <a:cxnSpLocks/>
            <a:stCxn id="34" idx="7"/>
            <a:endCxn id="31" idx="3"/>
          </p:cNvCxnSpPr>
          <p:nvPr/>
        </p:nvCxnSpPr>
        <p:spPr>
          <a:xfrm flipV="1">
            <a:off x="4287323" y="3363188"/>
            <a:ext cx="220748" cy="2659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C646A57-3519-826B-38A5-FC5A177CF5D1}"/>
              </a:ext>
            </a:extLst>
          </p:cNvPr>
          <p:cNvCxnSpPr>
            <a:cxnSpLocks/>
            <a:stCxn id="32" idx="2"/>
            <a:endCxn id="31" idx="5"/>
          </p:cNvCxnSpPr>
          <p:nvPr/>
        </p:nvCxnSpPr>
        <p:spPr>
          <a:xfrm flipH="1" flipV="1">
            <a:off x="4723597" y="3363188"/>
            <a:ext cx="245441" cy="1565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107DEF85-9F27-7977-3678-E01B102D1F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207012"/>
            <a:ext cx="12192000" cy="644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48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lue squares with white text&#10;&#10;Description automatically generated">
            <a:extLst>
              <a:ext uri="{FF2B5EF4-FFF2-40B4-BE49-F238E27FC236}">
                <a16:creationId xmlns:a16="http://schemas.microsoft.com/office/drawing/2014/main" id="{1C972473-C3D1-9981-1FDC-F3BB464E2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859" y="-529511"/>
            <a:ext cx="8208281" cy="5343155"/>
          </a:xfrm>
          <a:prstGeom prst="rect">
            <a:avLst/>
          </a:prstGeom>
        </p:spPr>
      </p:pic>
      <p:pic>
        <p:nvPicPr>
          <p:cNvPr id="5" name="Picture 4" descr="A group of blue and white maps&#10;&#10;Description automatically generated with medium confidence">
            <a:extLst>
              <a:ext uri="{FF2B5EF4-FFF2-40B4-BE49-F238E27FC236}">
                <a16:creationId xmlns:a16="http://schemas.microsoft.com/office/drawing/2014/main" id="{B90BB748-2E4F-5234-D2C4-92A9742AB0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859" y="4542022"/>
            <a:ext cx="8208281" cy="5343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09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3502</TotalTime>
  <Words>481</Words>
  <Application>Microsoft Office PowerPoint</Application>
  <PresentationFormat>Widescreen</PresentationFormat>
  <Paragraphs>173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Woi Sok Oh</dc:creator>
  <cp:lastModifiedBy>Woi Sok Oh</cp:lastModifiedBy>
  <cp:revision>6</cp:revision>
  <dcterms:created xsi:type="dcterms:W3CDTF">2024-01-16T07:30:16Z</dcterms:created>
  <dcterms:modified xsi:type="dcterms:W3CDTF">2024-01-21T12:06:02Z</dcterms:modified>
</cp:coreProperties>
</file>

<file path=docProps/thumbnail.jpeg>
</file>